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71" r:id="rId5"/>
    <p:sldId id="270" r:id="rId6"/>
    <p:sldId id="272" r:id="rId7"/>
    <p:sldId id="269" r:id="rId8"/>
    <p:sldId id="268" r:id="rId9"/>
    <p:sldId id="273" r:id="rId10"/>
    <p:sldId id="274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5846"/>
  </p:normalViewPr>
  <p:slideViewPr>
    <p:cSldViewPr snapToGrid="0" snapToObjects="1">
      <p:cViewPr>
        <p:scale>
          <a:sx n="112" d="100"/>
          <a:sy n="11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3C7EF6-CF57-43FF-BA28-D6DD614107E4}" type="doc">
      <dgm:prSet loTypeId="urn:microsoft.com/office/officeart/2005/8/layout/process5" loCatId="process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3D9ED23-3276-4442-9E6F-03A1EEA8D908}">
      <dgm:prSet/>
      <dgm:spPr/>
      <dgm:t>
        <a:bodyPr/>
        <a:lstStyle/>
        <a:p>
          <a:r>
            <a:rPr lang="en-US" dirty="0"/>
            <a:t>Discuss any difficulties that arose, and how you dealt with them</a:t>
          </a:r>
        </a:p>
      </dgm:t>
    </dgm:pt>
    <dgm:pt modelId="{2B21913A-AE55-492E-A249-EBE62AFF55F2}" type="parTrans" cxnId="{C3AD392E-2CB0-489B-8985-C2282815C948}">
      <dgm:prSet/>
      <dgm:spPr/>
      <dgm:t>
        <a:bodyPr/>
        <a:lstStyle/>
        <a:p>
          <a:endParaRPr lang="en-US"/>
        </a:p>
      </dgm:t>
    </dgm:pt>
    <dgm:pt modelId="{91268757-9493-4CCB-80B3-D4E3134391BD}" type="sibTrans" cxnId="{C3AD392E-2CB0-489B-8985-C2282815C948}">
      <dgm:prSet/>
      <dgm:spPr/>
      <dgm:t>
        <a:bodyPr/>
        <a:lstStyle/>
        <a:p>
          <a:endParaRPr lang="en-US"/>
        </a:p>
      </dgm:t>
    </dgm:pt>
    <dgm:pt modelId="{61B665DF-992B-4FFD-BDCD-6AA44CFAF2F6}">
      <dgm:prSet/>
      <dgm:spPr/>
      <dgm:t>
        <a:bodyPr/>
        <a:lstStyle/>
        <a:p>
          <a:r>
            <a:rPr lang="en-US" dirty="0"/>
            <a:t>Discuss any additional questions that came up, but which you didn't have time to answer: What would you research next, if you had two more weeks?</a:t>
          </a:r>
        </a:p>
      </dgm:t>
    </dgm:pt>
    <dgm:pt modelId="{9715CC5D-8129-4352-9C24-0F95EF2812B4}" type="parTrans" cxnId="{ACB696DE-B08F-43B1-853B-26A798570CD9}">
      <dgm:prSet/>
      <dgm:spPr/>
      <dgm:t>
        <a:bodyPr/>
        <a:lstStyle/>
        <a:p>
          <a:endParaRPr lang="en-US"/>
        </a:p>
      </dgm:t>
    </dgm:pt>
    <dgm:pt modelId="{5B13931D-48AC-4B68-9569-787C7718095F}" type="sibTrans" cxnId="{ACB696DE-B08F-43B1-853B-26A798570CD9}">
      <dgm:prSet/>
      <dgm:spPr/>
      <dgm:t>
        <a:bodyPr/>
        <a:lstStyle/>
        <a:p>
          <a:endParaRPr lang="en-US"/>
        </a:p>
      </dgm:t>
    </dgm:pt>
    <dgm:pt modelId="{09335E18-0E08-2D4D-B618-4238E1E4EB8D}" type="pres">
      <dgm:prSet presAssocID="{D63C7EF6-CF57-43FF-BA28-D6DD614107E4}" presName="diagram" presStyleCnt="0">
        <dgm:presLayoutVars>
          <dgm:dir/>
          <dgm:resizeHandles val="exact"/>
        </dgm:presLayoutVars>
      </dgm:prSet>
      <dgm:spPr/>
    </dgm:pt>
    <dgm:pt modelId="{7B3F5B6F-FE54-BB49-A27B-9B37DF67CE9C}" type="pres">
      <dgm:prSet presAssocID="{43D9ED23-3276-4442-9E6F-03A1EEA8D908}" presName="node" presStyleLbl="node1" presStyleIdx="0" presStyleCnt="2">
        <dgm:presLayoutVars>
          <dgm:bulletEnabled val="1"/>
        </dgm:presLayoutVars>
      </dgm:prSet>
      <dgm:spPr/>
    </dgm:pt>
    <dgm:pt modelId="{1EC206C5-DAF7-6B4D-B18A-2C24738101AC}" type="pres">
      <dgm:prSet presAssocID="{91268757-9493-4CCB-80B3-D4E3134391BD}" presName="sibTrans" presStyleLbl="sibTrans2D1" presStyleIdx="0" presStyleCnt="1"/>
      <dgm:spPr/>
    </dgm:pt>
    <dgm:pt modelId="{F0A7927B-3FBC-0645-8872-669ADF9A25AF}" type="pres">
      <dgm:prSet presAssocID="{91268757-9493-4CCB-80B3-D4E3134391BD}" presName="connectorText" presStyleLbl="sibTrans2D1" presStyleIdx="0" presStyleCnt="1"/>
      <dgm:spPr/>
    </dgm:pt>
    <dgm:pt modelId="{645A9AA5-F21F-A74F-AEE4-4E4DA98F612E}" type="pres">
      <dgm:prSet presAssocID="{61B665DF-992B-4FFD-BDCD-6AA44CFAF2F6}" presName="node" presStyleLbl="node1" presStyleIdx="1" presStyleCnt="2">
        <dgm:presLayoutVars>
          <dgm:bulletEnabled val="1"/>
        </dgm:presLayoutVars>
      </dgm:prSet>
      <dgm:spPr/>
    </dgm:pt>
  </dgm:ptLst>
  <dgm:cxnLst>
    <dgm:cxn modelId="{C3AD392E-2CB0-489B-8985-C2282815C948}" srcId="{D63C7EF6-CF57-43FF-BA28-D6DD614107E4}" destId="{43D9ED23-3276-4442-9E6F-03A1EEA8D908}" srcOrd="0" destOrd="0" parTransId="{2B21913A-AE55-492E-A249-EBE62AFF55F2}" sibTransId="{91268757-9493-4CCB-80B3-D4E3134391BD}"/>
    <dgm:cxn modelId="{44CC664C-C75C-DE4D-B984-030D558CAF12}" type="presOf" srcId="{91268757-9493-4CCB-80B3-D4E3134391BD}" destId="{F0A7927B-3FBC-0645-8872-669ADF9A25AF}" srcOrd="1" destOrd="0" presId="urn:microsoft.com/office/officeart/2005/8/layout/process5"/>
    <dgm:cxn modelId="{805FBA82-F8AE-9D46-B3D0-EA89D5C67F75}" type="presOf" srcId="{43D9ED23-3276-4442-9E6F-03A1EEA8D908}" destId="{7B3F5B6F-FE54-BB49-A27B-9B37DF67CE9C}" srcOrd="0" destOrd="0" presId="urn:microsoft.com/office/officeart/2005/8/layout/process5"/>
    <dgm:cxn modelId="{8753E0B3-1F8F-6D4E-8D55-7A344C3AA84F}" type="presOf" srcId="{D63C7EF6-CF57-43FF-BA28-D6DD614107E4}" destId="{09335E18-0E08-2D4D-B618-4238E1E4EB8D}" srcOrd="0" destOrd="0" presId="urn:microsoft.com/office/officeart/2005/8/layout/process5"/>
    <dgm:cxn modelId="{3E6DF5C3-14A2-C941-9316-94502A37A0DE}" type="presOf" srcId="{91268757-9493-4CCB-80B3-D4E3134391BD}" destId="{1EC206C5-DAF7-6B4D-B18A-2C24738101AC}" srcOrd="0" destOrd="0" presId="urn:microsoft.com/office/officeart/2005/8/layout/process5"/>
    <dgm:cxn modelId="{0A1643D7-F193-A945-AA9B-DB3378366AAC}" type="presOf" srcId="{61B665DF-992B-4FFD-BDCD-6AA44CFAF2F6}" destId="{645A9AA5-F21F-A74F-AEE4-4E4DA98F612E}" srcOrd="0" destOrd="0" presId="urn:microsoft.com/office/officeart/2005/8/layout/process5"/>
    <dgm:cxn modelId="{ACB696DE-B08F-43B1-853B-26A798570CD9}" srcId="{D63C7EF6-CF57-43FF-BA28-D6DD614107E4}" destId="{61B665DF-992B-4FFD-BDCD-6AA44CFAF2F6}" srcOrd="1" destOrd="0" parTransId="{9715CC5D-8129-4352-9C24-0F95EF2812B4}" sibTransId="{5B13931D-48AC-4B68-9569-787C7718095F}"/>
    <dgm:cxn modelId="{BBA90AE3-B797-B74C-8CD4-BD119E73C2D8}" type="presParOf" srcId="{09335E18-0E08-2D4D-B618-4238E1E4EB8D}" destId="{7B3F5B6F-FE54-BB49-A27B-9B37DF67CE9C}" srcOrd="0" destOrd="0" presId="urn:microsoft.com/office/officeart/2005/8/layout/process5"/>
    <dgm:cxn modelId="{F21A8F5E-A175-8947-BD67-824F0C88C708}" type="presParOf" srcId="{09335E18-0E08-2D4D-B618-4238E1E4EB8D}" destId="{1EC206C5-DAF7-6B4D-B18A-2C24738101AC}" srcOrd="1" destOrd="0" presId="urn:microsoft.com/office/officeart/2005/8/layout/process5"/>
    <dgm:cxn modelId="{40E98264-07BE-4E42-8E87-81935EF27387}" type="presParOf" srcId="{1EC206C5-DAF7-6B4D-B18A-2C24738101AC}" destId="{F0A7927B-3FBC-0645-8872-669ADF9A25AF}" srcOrd="0" destOrd="0" presId="urn:microsoft.com/office/officeart/2005/8/layout/process5"/>
    <dgm:cxn modelId="{FBCF80DD-0F72-494B-8444-8A21E404EA98}" type="presParOf" srcId="{09335E18-0E08-2D4D-B618-4238E1E4EB8D}" destId="{645A9AA5-F21F-A74F-AEE4-4E4DA98F612E}" srcOrd="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3F5B6F-FE54-BB49-A27B-9B37DF67CE9C}">
      <dsp:nvSpPr>
        <dsp:cNvPr id="0" name=""/>
        <dsp:cNvSpPr/>
      </dsp:nvSpPr>
      <dsp:spPr>
        <a:xfrm>
          <a:off x="1317" y="1182744"/>
          <a:ext cx="2808837" cy="168530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5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Discuss any difficulties that arose, and how you dealt with them</a:t>
          </a:r>
        </a:p>
      </dsp:txBody>
      <dsp:txXfrm>
        <a:off x="50678" y="1232105"/>
        <a:ext cx="2710115" cy="1586580"/>
      </dsp:txXfrm>
    </dsp:sp>
    <dsp:sp modelId="{1EC206C5-DAF7-6B4D-B18A-2C24738101AC}">
      <dsp:nvSpPr>
        <dsp:cNvPr id="0" name=""/>
        <dsp:cNvSpPr/>
      </dsp:nvSpPr>
      <dsp:spPr>
        <a:xfrm>
          <a:off x="3057332" y="1677100"/>
          <a:ext cx="595473" cy="696591"/>
        </a:xfrm>
        <a:prstGeom prst="rightArrow">
          <a:avLst>
            <a:gd name="adj1" fmla="val 60000"/>
            <a:gd name="adj2" fmla="val 50000"/>
          </a:avLst>
        </a:prstGeom>
        <a:blipFill rotWithShape="1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5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057332" y="1816418"/>
        <a:ext cx="416831" cy="417955"/>
      </dsp:txXfrm>
    </dsp:sp>
    <dsp:sp modelId="{645A9AA5-F21F-A74F-AEE4-4E4DA98F612E}">
      <dsp:nvSpPr>
        <dsp:cNvPr id="0" name=""/>
        <dsp:cNvSpPr/>
      </dsp:nvSpPr>
      <dsp:spPr>
        <a:xfrm>
          <a:off x="3933690" y="1182744"/>
          <a:ext cx="2808837" cy="168530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accent5">
                <a:hueOff val="-21323121"/>
                <a:satOff val="12119"/>
                <a:lumOff val="-10000"/>
                <a:alphaOff val="0"/>
                <a:shade val="36000"/>
                <a:satMod val="120000"/>
              </a:schemeClr>
              <a:schemeClr val="accent5">
                <a:hueOff val="-21323121"/>
                <a:satOff val="12119"/>
                <a:lumOff val="-1000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Discuss any additional questions that came up, but which you didn't have time to answer: What would you research next, if you had two more weeks?</a:t>
          </a:r>
        </a:p>
      </dsp:txBody>
      <dsp:txXfrm>
        <a:off x="3983051" y="1232105"/>
        <a:ext cx="2710115" cy="1586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8536C-5F16-214F-8E1B-F1232E5A9001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BAF41-8F70-7B48-B75F-6FA6F57E3B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891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BAF41-8F70-7B48-B75F-6FA6F57E3B1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76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BAF41-8F70-7B48-B75F-6FA6F57E3B1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65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are in order of the states that have the most jobs: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California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Massachusetts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Washington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New York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Illinois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District of Columbia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Colorado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Texas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BAF41-8F70-7B48-B75F-6FA6F57E3B1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697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68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234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5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69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143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124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72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3245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1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52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96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88C94D9-0B73-ED4C-AB40-EE1F4D3F920F}" type="datetimeFigureOut">
              <a:rPr lang="en-US" smtClean="0"/>
              <a:t>2/21/19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B8A65C5A-2E92-8444-91B6-5D7AF71A34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06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tiff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2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2.png"/><Relationship Id="rId10" Type="http://schemas.microsoft.com/office/2007/relationships/diagramDrawing" Target="../diagrams/drawing1.xml"/><Relationship Id="rId4" Type="http://schemas.openxmlformats.org/officeDocument/2006/relationships/image" Target="../media/image8.tiff"/><Relationship Id="rId9" Type="http://schemas.openxmlformats.org/officeDocument/2006/relationships/diagramColors" Target="../diagrams/colors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8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tif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1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D3942243-EB87-47B0-A725-FB513F644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F8257-FB57-1B4B-A105-DFA038D920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7" r="3" b="3"/>
          <a:stretch/>
        </p:blipFill>
        <p:spPr>
          <a:xfrm>
            <a:off x="20" y="1"/>
            <a:ext cx="7247803" cy="4257366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51EA2B2F-0614-4D69-B22A-E70BCFCAD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B2D17-BF0D-534F-87C0-F7C4CD85D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4355692"/>
            <a:ext cx="9085940" cy="1472224"/>
          </a:xfrm>
        </p:spPr>
        <p:txBody>
          <a:bodyPr anchor="b">
            <a:normAutofit/>
          </a:bodyPr>
          <a:lstStyle/>
          <a:p>
            <a:r>
              <a:rPr lang="en-US" sz="5200" dirty="0"/>
              <a:t>Who is ready to be a data scientist?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125936-3602-964C-B6EA-59A95C70E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5908302"/>
            <a:ext cx="9052560" cy="364482"/>
          </a:xfrm>
        </p:spPr>
        <p:txBody>
          <a:bodyPr>
            <a:normAutofit/>
          </a:bodyPr>
          <a:lstStyle/>
          <a:p>
            <a:r>
              <a:rPr lang="en-US" sz="1900" dirty="0"/>
              <a:t>By: Randolf F, Macda G, </a:t>
            </a:r>
            <a:r>
              <a:rPr lang="en-US" sz="1900" dirty="0" err="1"/>
              <a:t>Hailegiorgis</a:t>
            </a:r>
            <a:r>
              <a:rPr lang="en-US" sz="1900" dirty="0"/>
              <a:t> K, Moe S, Selamawit 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293151-6B60-FB49-B0CC-7C807311D0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99" r="35922" b="1"/>
          <a:stretch/>
        </p:blipFill>
        <p:spPr>
          <a:xfrm>
            <a:off x="7415784" y="-2"/>
            <a:ext cx="4776216" cy="4261104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74F14128-2B23-48F2-BD56-EA0849FAC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E646914-1486-4A28-BF54-E138E8A7A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627D15-B201-4E06-B8F9-73B6A6D1E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2166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CC0DCE3-8753-43BB-86D2-6452D91E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8BC7A6-65CA-4655-8641-7BDE9699B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755CF4-45A8-4971-A14E-D6DE02B4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1F62D5-850C-4310-A813-747E46433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AD4B505-4A68-456B-9AFD-344192BE9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7F9A339-5395-403B-B163-DFDDD9E0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0459C7A8-9F3A-4BFD-AB69-3F23A8D9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C0FA09C-1B86-4BC1-8793-3DC3ECCC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75" y="5192154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 kern="1200" cap="all" baseline="0" dirty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R Regression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560C308-AF88-4E6B-B601-74A5B889E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C989C99-37FA-4068-B9DC-2E0199A2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7DA07CC-C857-4245-BE87-DBEDE8BC6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560938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7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E38E14-8368-D748-A5F4-919DB20DDE2E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00" y="663572"/>
            <a:ext cx="9227685" cy="394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72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81A4D-CD06-E84D-ABAC-D64D9B01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/>
              <a:t>Discussion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A7BC8-F033-6C47-9DB5-CB4EE293F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59452" cy="40507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r>
              <a:rPr lang="en-US"/>
              <a:t>Discuss your findings. Did you find what you expected to find? If not, why not? What inferences or general conclusions can you draw from your analysis?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F1BD1C-2CCB-434D-8376-8EA241CE68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67" r="15159" b="-1"/>
          <a:stretch/>
        </p:blipFill>
        <p:spPr>
          <a:xfrm>
            <a:off x="6361113" y="2193036"/>
            <a:ext cx="4773168" cy="398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19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DA90C30-B990-4CCA-B584-40F864DA3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4527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D8EBF7-5E15-B440-8BD0-DD47E612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r>
              <a:rPr lang="en-US" sz="4800"/>
              <a:t>Post Mortem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35E205-4064-6E40-BC5A-4D4DE0B01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3460" y="2804419"/>
            <a:ext cx="3369177" cy="951792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D060B936-2771-48DC-842C-14EE9318E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B4EC8B4-4BB2-45C2-A68A-28E36AC10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431D296-F8F1-41C3-A211-E83E243C5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DC4C00D7-ACDA-4D40-B15B-3390A073B1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6266340"/>
              </p:ext>
            </p:extLst>
          </p:nvPr>
        </p:nvGraphicFramePr>
        <p:xfrm>
          <a:off x="382279" y="2121408"/>
          <a:ext cx="6743845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683620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7">
            <a:extLst>
              <a:ext uri="{FF2B5EF4-FFF2-40B4-BE49-F238E27FC236}">
                <a16:creationId xmlns:a16="http://schemas.microsoft.com/office/drawing/2014/main" id="{04C6A80A-C3F4-48DE-80ED-845C8B3E1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070" y="0"/>
            <a:ext cx="754193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CC66B-76A9-E648-B1E2-713F70347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109" y="484632"/>
            <a:ext cx="6730277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pic>
        <p:nvPicPr>
          <p:cNvPr id="4" name="Graphic 3" descr="Help">
            <a:extLst>
              <a:ext uri="{FF2B5EF4-FFF2-40B4-BE49-F238E27FC236}">
                <a16:creationId xmlns:a16="http://schemas.microsoft.com/office/drawing/2014/main" id="{40010935-EBF9-CF41-A042-DBF42555F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475" y="639447"/>
            <a:ext cx="2709120" cy="27091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9A3C8-8A91-2245-A7ED-1F26D7D8A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109" y="2121408"/>
            <a:ext cx="6730276" cy="405079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/>
              <a:t>Open-floor Q&amp;A with the audience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9E2417C7-A82F-44F7-A96F-B751F3302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41F7344-9C8B-4289-B22F-5A9BE386F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44D01D-A2CB-4AC9-9D70-A4DC027D1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1102100-5DF5-A541-BBF4-B7500DE4DB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446" y="3830101"/>
            <a:ext cx="3369177" cy="144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90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1C7FF924-8DA0-4BE9-8C7E-095B0EC13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3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E2E25-E7C8-C549-9E47-915183148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Introduction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AD3EA-E40A-C245-A265-9F16EFB59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999" y="865055"/>
            <a:ext cx="5112461" cy="513815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BFD40-DD09-EE4C-9DB0-498EE01B4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8416" y="1952414"/>
            <a:ext cx="5299585" cy="4050792"/>
          </a:xfrm>
        </p:spPr>
        <p:txBody>
          <a:bodyPr>
            <a:normAutofit/>
          </a:bodyPr>
          <a:lstStyle/>
          <a:p>
            <a:pPr lvl="1"/>
            <a:r>
              <a:rPr lang="en-US" sz="1400" dirty="0"/>
              <a:t>Interested in analyzing the job market in the U.S. for Data Scientists</a:t>
            </a:r>
          </a:p>
          <a:p>
            <a:pPr lvl="1"/>
            <a:r>
              <a:rPr lang="en-US" sz="1400" dirty="0"/>
              <a:t>Began with the following questions to help us get started with the analysis</a:t>
            </a:r>
          </a:p>
          <a:p>
            <a:pPr lvl="2"/>
            <a:r>
              <a:rPr lang="en-US" sz="1400" dirty="0"/>
              <a:t>Where can we  look into applying once we are done with this class?</a:t>
            </a:r>
          </a:p>
          <a:p>
            <a:pPr lvl="2"/>
            <a:r>
              <a:rPr lang="en-US" sz="1400" dirty="0"/>
              <a:t>Which states have a demand for Data Scientists?</a:t>
            </a:r>
          </a:p>
          <a:p>
            <a:pPr lvl="2"/>
            <a:r>
              <a:rPr lang="en-US" sz="1400" dirty="0"/>
              <a:t>Which cities within those states have the demand for Data Scientists?</a:t>
            </a:r>
          </a:p>
          <a:p>
            <a:pPr lvl="2"/>
            <a:r>
              <a:rPr lang="en-US" sz="1400" dirty="0"/>
              <a:t>Which companies are hiring Data Scientists?</a:t>
            </a:r>
          </a:p>
          <a:p>
            <a:pPr lvl="2"/>
            <a:r>
              <a:rPr lang="en-US" sz="1400" dirty="0"/>
              <a:t>What positions titles are these companies looking for?</a:t>
            </a:r>
          </a:p>
          <a:p>
            <a:pPr lvl="2"/>
            <a:r>
              <a:rPr lang="en-US" sz="1400" dirty="0"/>
              <a:t>What are the salaries for these positions? And what is the salary difference between states and cities?</a:t>
            </a:r>
          </a:p>
          <a:p>
            <a:pPr lvl="2"/>
            <a:endParaRPr lang="en-US" sz="11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029B4A8-2CF0-48DC-B29E-F3B62EDDC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71DA811-F7AE-460D-9891-57F221994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47795E-BBFD-44B4-892D-2054745A8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742FBB-4669-5C49-9FBE-E7AE212BFA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81020" y="-1"/>
            <a:ext cx="2810979" cy="7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63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83402BF-9CC6-DF4B-B2AC-80DE65CC5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09" r="21334" b="-4"/>
          <a:stretch/>
        </p:blipFill>
        <p:spPr>
          <a:xfrm>
            <a:off x="20" y="10"/>
            <a:ext cx="2971357" cy="33528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C064E0-CF17-4149-8BB7-C3A45A8E96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91" r="23784"/>
          <a:stretch/>
        </p:blipFill>
        <p:spPr>
          <a:xfrm>
            <a:off x="3127672" y="-1"/>
            <a:ext cx="2971377" cy="5049079"/>
          </a:xfrm>
          <a:custGeom>
            <a:avLst/>
            <a:gdLst>
              <a:gd name="connsiteX0" fmla="*/ 0 w 2971377"/>
              <a:gd name="connsiteY0" fmla="*/ 0 h 5049079"/>
              <a:gd name="connsiteX1" fmla="*/ 2971377 w 2971377"/>
              <a:gd name="connsiteY1" fmla="*/ 0 h 5049079"/>
              <a:gd name="connsiteX2" fmla="*/ 2971377 w 2971377"/>
              <a:gd name="connsiteY2" fmla="*/ 5049079 h 5049079"/>
              <a:gd name="connsiteX3" fmla="*/ 949962 w 2971377"/>
              <a:gd name="connsiteY3" fmla="*/ 5049079 h 5049079"/>
              <a:gd name="connsiteX4" fmla="*/ 949962 w 2971377"/>
              <a:gd name="connsiteY4" fmla="*/ 3352857 h 5049079"/>
              <a:gd name="connsiteX5" fmla="*/ 0 w 2971377"/>
              <a:gd name="connsiteY5" fmla="*/ 3352857 h 5049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71377" h="5049079">
                <a:moveTo>
                  <a:pt x="0" y="0"/>
                </a:moveTo>
                <a:lnTo>
                  <a:pt x="2971377" y="0"/>
                </a:lnTo>
                <a:lnTo>
                  <a:pt x="2971377" y="5049079"/>
                </a:lnTo>
                <a:lnTo>
                  <a:pt x="949962" y="5049079"/>
                </a:lnTo>
                <a:lnTo>
                  <a:pt x="949962" y="3352857"/>
                </a:lnTo>
                <a:lnTo>
                  <a:pt x="0" y="335285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1CE765-CABE-B54F-ACFD-808B5EC2AF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39" r="9700" b="3"/>
          <a:stretch/>
        </p:blipFill>
        <p:spPr>
          <a:xfrm>
            <a:off x="4076619" y="5200650"/>
            <a:ext cx="2027001" cy="165992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30CF515-E0ED-4921-99B2-EF60F39D9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5343" y="0"/>
            <a:ext cx="5936656" cy="6857999"/>
          </a:xfrm>
          <a:prstGeom prst="rect">
            <a:avLst/>
          </a:prstGeom>
          <a:blipFill dpi="0" rotWithShape="1">
            <a:blip r:embed="rId5">
              <a:alphaModFix amt="60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81A4D-CD06-E84D-ABAC-D64D9B01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0818" y="484632"/>
            <a:ext cx="5139567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A7BC8-F033-6C47-9DB5-CB4EE293F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0819" y="2121408"/>
            <a:ext cx="5139565" cy="40507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3048939-26DF-4DAF-87A6-7662CF40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D527858-3E63-40D6-856D-07825A1AA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B2BA08F-31D8-4AA3-897D-E4D4E3D12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8F46961-BC98-C546-9E06-449CDECC593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97" r="17538" b="17923"/>
          <a:stretch/>
        </p:blipFill>
        <p:spPr>
          <a:xfrm>
            <a:off x="0" y="3352856"/>
            <a:ext cx="4076619" cy="3505134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AF7CBDE-5157-C642-BFC9-4E646FB4EBCF}"/>
              </a:ext>
            </a:extLst>
          </p:cNvPr>
          <p:cNvSpPr txBox="1">
            <a:spLocks/>
          </p:cNvSpPr>
          <p:nvPr/>
        </p:nvSpPr>
        <p:spPr>
          <a:xfrm>
            <a:off x="6258416" y="1952414"/>
            <a:ext cx="5299585" cy="40507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00" dirty="0"/>
              <a:t>Utilized Kaggle for the following data:</a:t>
            </a:r>
          </a:p>
          <a:p>
            <a:pPr lvl="2"/>
            <a:r>
              <a:rPr lang="en-US" sz="2200" dirty="0"/>
              <a:t>Positions</a:t>
            </a:r>
          </a:p>
          <a:p>
            <a:pPr lvl="2"/>
            <a:r>
              <a:rPr lang="en-US" sz="2200" dirty="0"/>
              <a:t>Companies</a:t>
            </a:r>
          </a:p>
          <a:p>
            <a:pPr lvl="2"/>
            <a:r>
              <a:rPr lang="en-US" sz="2200" dirty="0"/>
              <a:t>Cities</a:t>
            </a:r>
          </a:p>
          <a:p>
            <a:pPr lvl="2"/>
            <a:r>
              <a:rPr lang="en-US" sz="2200" dirty="0"/>
              <a:t> States</a:t>
            </a:r>
          </a:p>
          <a:p>
            <a:pPr marL="548640" lvl="2" indent="0">
              <a:buNone/>
            </a:pPr>
            <a:endParaRPr lang="en-US" sz="2200" dirty="0"/>
          </a:p>
          <a:p>
            <a:pPr lvl="1"/>
            <a:r>
              <a:rPr lang="en-US" sz="2400" dirty="0"/>
              <a:t>Bureau of Labor of Statistics data:</a:t>
            </a:r>
          </a:p>
          <a:p>
            <a:pPr lvl="2"/>
            <a:r>
              <a:rPr lang="en-US" sz="2200" dirty="0"/>
              <a:t>Salaries</a:t>
            </a:r>
          </a:p>
          <a:p>
            <a:pPr lvl="2"/>
            <a:endParaRPr lang="en-US" sz="2200" dirty="0"/>
          </a:p>
          <a:p>
            <a:pPr lvl="1"/>
            <a:r>
              <a:rPr lang="en-US" sz="2400" dirty="0"/>
              <a:t>Software used:</a:t>
            </a:r>
          </a:p>
          <a:p>
            <a:pPr lvl="3"/>
            <a:r>
              <a:rPr lang="en-US" sz="2400" dirty="0"/>
              <a:t>Tableau</a:t>
            </a:r>
          </a:p>
          <a:p>
            <a:pPr lvl="3"/>
            <a:r>
              <a:rPr lang="en-US" sz="2400" dirty="0"/>
              <a:t>R</a:t>
            </a:r>
          </a:p>
          <a:p>
            <a:pPr lvl="2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8465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75" y="5192154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 dirty="0">
                <a:blipFill dpi="0" rotWithShape="1">
                  <a:blip r:embed="rId2">
                    <a:extLst/>
                  </a:blip>
                  <a:srcRect/>
                  <a:tile tx="6350" ty="-127000" sx="65000" sy="64000" flip="none" algn="tl"/>
                </a:blipFill>
              </a:rPr>
              <a:t>Count of Jobs In the specified states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560938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E7478-75ED-2841-8FFC-93BCA7ECB85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5" t="16641" r="12814" b="15666"/>
          <a:stretch/>
        </p:blipFill>
        <p:spPr bwMode="auto">
          <a:xfrm>
            <a:off x="563275" y="143404"/>
            <a:ext cx="10922200" cy="53582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64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7049A7D3-684C-4C59-A4B6-7B308A6AD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7B1087B-C592-40E7-B532-60B453A2F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AE7447-E8F8-4A0F-9E3D-94842BFF8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5981F80-69EE-4E2B-82A8-47FDFD772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6CE0473-0B07-47EE-A016-EBD87F2C8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DD0D1E4-DFCA-4DF0-9D37-571A5F52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0680B5D0-24EC-465A-A0E6-C4DF951E0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0BF1B50-A83E-4ED6-A2AA-C943C1F89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928117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F31E8B2-210B-4B90-83BB-3B180732E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5470" y="1110053"/>
            <a:ext cx="3386371" cy="458030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163" y="1238754"/>
            <a:ext cx="2818417" cy="33579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700" dirty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</a:rPr>
              <a:t>Jobs in cities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D2EEE0-1DCD-314F-89FC-428EA310DAD2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6" t="16412" b="12930"/>
          <a:stretch/>
        </p:blipFill>
        <p:spPr bwMode="auto">
          <a:xfrm>
            <a:off x="126800" y="193985"/>
            <a:ext cx="8711100" cy="555396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6B387409-2B98-40F8-A65F-EF7CF989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5780565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9E5F284-A588-4AE7-A36D-1C93E4FD0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45D7D540-5CF2-4FC1-BE53-277CC22C0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16C9AA0-DC0C-49A1-ACDF-10BD6D739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6137994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Data Analysis 2</a:t>
            </a:r>
          </a:p>
        </p:txBody>
      </p:sp>
    </p:spTree>
    <p:extLst>
      <p:ext uri="{BB962C8B-B14F-4D97-AF65-F5344CB8AC3E}">
        <p14:creationId xmlns:p14="http://schemas.microsoft.com/office/powerpoint/2010/main" val="1246389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75" y="5192154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 dirty="0">
                <a:blipFill dpi="0" rotWithShape="1">
                  <a:blip r:embed="rId3">
                    <a:extLst/>
                  </a:blip>
                  <a:srcRect/>
                  <a:tile tx="6350" ty="-127000" sx="65000" sy="64000" flip="none" algn="tl"/>
                </a:blipFill>
              </a:rPr>
              <a:t>Count of records per cities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560938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7A3E18-0878-0848-B203-77D7A518F63F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1" t="16642" r="7426" b="16121"/>
          <a:stretch/>
        </p:blipFill>
        <p:spPr bwMode="auto">
          <a:xfrm>
            <a:off x="279265" y="1032302"/>
            <a:ext cx="10853555" cy="4577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05761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FC10B2-BCD5-46E2-A2E0-F714BE70C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2962D-5AA6-4EB0-9A2C-F385BF76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96A65C-A88E-4E6C-9882-A77D52FCE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D656BC9-D198-47EB-BF65-7B922CED4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2DB27-596D-48D1-BB72-94081C9C1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AF33BFF-A87A-4022-BFF0-6C6E10173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9A1D830-E73C-47A9-A534-323CEEFF5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F69FBEC-4C47-4288-962D-3FC20C79F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CD7A95-8C8F-F64F-8001-CFCCD850C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70" y="3586697"/>
            <a:ext cx="3896264" cy="307099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 kern="1200" cap="all" baseline="0" dirty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R Regression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4F6FC82-E588-4DA0-8096-0C3BD54F1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4" y="6229681"/>
            <a:ext cx="457200" cy="457200"/>
            <a:chOff x="11361456" y="6195813"/>
            <a:chExt cx="548640" cy="54864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8898E90-044F-45FF-8B4D-CE0F6A630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23BF161-A852-4DA5-BB4C-2DFC336B77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86CA3F0-9802-B64C-B7B8-78ABB0D168D8}"/>
              </a:ext>
            </a:extLst>
          </p:cNvPr>
          <p:cNvSpPr/>
          <p:nvPr/>
        </p:nvSpPr>
        <p:spPr>
          <a:xfrm>
            <a:off x="7084813" y="130011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C2107-C76A-1245-B74C-DA8BA70C46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18" r="3106"/>
          <a:stretch/>
        </p:blipFill>
        <p:spPr>
          <a:xfrm>
            <a:off x="125587" y="528103"/>
            <a:ext cx="11504736" cy="2743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A9E8A40-474C-7349-A1C0-1DCF7E173541}"/>
              </a:ext>
            </a:extLst>
          </p:cNvPr>
          <p:cNvSpPr/>
          <p:nvPr/>
        </p:nvSpPr>
        <p:spPr>
          <a:xfrm>
            <a:off x="362270" y="436499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4</a:t>
            </a:r>
          </a:p>
        </p:txBody>
      </p:sp>
    </p:spTree>
    <p:extLst>
      <p:ext uri="{BB962C8B-B14F-4D97-AF65-F5344CB8AC3E}">
        <p14:creationId xmlns:p14="http://schemas.microsoft.com/office/powerpoint/2010/main" val="2475125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CC0DCE3-8753-43BB-86D2-6452D91E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8BC7A6-65CA-4655-8641-7BDE9699B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755CF4-45A8-4971-A14E-D6DE02B4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1F62D5-850C-4310-A813-747E46433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AD4B505-4A68-456B-9AFD-344192BE9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7F9A339-5395-403B-B163-DFDDD9E0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0459C7A8-9F3A-4BFD-AB69-3F23A8D9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C0FA09C-1B86-4BC1-8793-3DC3ECCC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75" y="5192154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 kern="1200" cap="all" baseline="0" dirty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R Regression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560C308-AF88-4E6B-B601-74A5B889E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C989C99-37FA-4068-B9DC-2E0199A2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7DA07CC-C857-4245-BE87-DBEDE8BC6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5609382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Data Analysis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36ADD8-5C5E-8540-97C2-95A355BA8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35" y="593250"/>
            <a:ext cx="12050530" cy="501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09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CC0DCE3-8753-43BB-86D2-6452D91E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8BC7A6-65CA-4655-8641-7BDE9699B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755CF4-45A8-4971-A14E-D6DE02B4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1F62D5-850C-4310-A813-747E46433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AD4B505-4A68-456B-9AFD-344192BE9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7F9A339-5395-403B-B163-DFDDD9E0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0459C7A8-9F3A-4BFD-AB69-3F23A8D9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C0FA09C-1B86-4BC1-8793-3DC3ECCC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F7B6BB1-031E-2D48-8905-15E26E8FB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230" y="4826487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 kern="1200" cap="all" baseline="0" dirty="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R Regression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560C308-AF88-4E6B-B601-74A5B889E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C989C99-37FA-4068-B9DC-2E0199A2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7DA07CC-C857-4245-BE87-DBEDE8BC6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3802125-4807-FF4F-B1F5-48DB6D9A3957}"/>
              </a:ext>
            </a:extLst>
          </p:cNvPr>
          <p:cNvSpPr/>
          <p:nvPr/>
        </p:nvSpPr>
        <p:spPr>
          <a:xfrm>
            <a:off x="126800" y="4982268"/>
            <a:ext cx="1976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Data Analysis 6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5601F-CFBE-E244-A2C5-876ED67C0D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800" y="870695"/>
            <a:ext cx="8857180" cy="253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74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2290</TotalTime>
  <Words>311</Words>
  <Application>Microsoft Macintosh PowerPoint</Application>
  <PresentationFormat>Widescreen</PresentationFormat>
  <Paragraphs>67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Who is ready to be a data scientist?</vt:lpstr>
      <vt:lpstr>Introduction</vt:lpstr>
      <vt:lpstr>Data &amp; Tools</vt:lpstr>
      <vt:lpstr>Count of Jobs In the specified states</vt:lpstr>
      <vt:lpstr>Jobs in cities</vt:lpstr>
      <vt:lpstr>Count of records per cities</vt:lpstr>
      <vt:lpstr>R Regression</vt:lpstr>
      <vt:lpstr>R Regression</vt:lpstr>
      <vt:lpstr>R Regression</vt:lpstr>
      <vt:lpstr>R Regression</vt:lpstr>
      <vt:lpstr>Discussion</vt:lpstr>
      <vt:lpstr>Post Mortem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is ready to be a data scientist?</dc:title>
  <dc:creator>Selamawit Melaku</dc:creator>
  <cp:lastModifiedBy>Selamawit Melaku</cp:lastModifiedBy>
  <cp:revision>11</cp:revision>
  <dcterms:created xsi:type="dcterms:W3CDTF">2019-02-16T17:13:47Z</dcterms:created>
  <dcterms:modified xsi:type="dcterms:W3CDTF">2019-02-23T13:55:26Z</dcterms:modified>
</cp:coreProperties>
</file>